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4"/>
  </p:sldMasterIdLst>
  <p:notesMasterIdLst>
    <p:notesMasterId r:id="rId6"/>
  </p:notesMasterIdLst>
  <p:handoutMasterIdLst>
    <p:handoutMasterId r:id="rId7"/>
  </p:handoutMasterIdLst>
  <p:sldIdLst>
    <p:sldId id="344" r:id="rId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7" autoAdjust="0"/>
    <p:restoredTop sz="74514" autoAdjust="0"/>
  </p:normalViewPr>
  <p:slideViewPr>
    <p:cSldViewPr snapToGrid="0" snapToObjects="1">
      <p:cViewPr varScale="1">
        <p:scale>
          <a:sx n="86" d="100"/>
          <a:sy n="86" d="100"/>
        </p:scale>
        <p:origin x="-2514" y="-90"/>
      </p:cViewPr>
      <p:guideLst>
        <p:guide orient="horz" pos="1179"/>
        <p:guide orient="horz" pos="117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0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F1122DE-A38A-409F-9C8D-47D4CD953FC7}" type="datetimeFigureOut">
              <a:rPr lang="en-US"/>
              <a:pPr>
                <a:defRPr/>
              </a:pPr>
              <a:t>9/29/2015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46EE358-9F3E-4346-B1A6-5371CA02858A}" type="slidenum">
              <a:rPr lang="en-US"/>
              <a:pPr>
                <a:defRPr/>
              </a:pPr>
              <a:t>‹#›</a:t>
            </a:fld>
            <a:endParaRPr lang="en-US"/>
          </a:p>
        </p:txBody>
      </p:sp>
    </p:spTree>
    <p:extLst>
      <p:ext uri="{BB962C8B-B14F-4D97-AF65-F5344CB8AC3E}">
        <p14:creationId xmlns:p14="http://schemas.microsoft.com/office/powerpoint/2010/main" val="28710492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2F91FED-3E5F-424B-A280-6FFB700B4A73}" type="datetimeFigureOut">
              <a:rPr lang="en-US"/>
              <a:pPr>
                <a:defRPr/>
              </a:pPr>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D4A9D8C-01FD-43D8-B566-6B6A228AF8CB}" type="slidenum">
              <a:rPr lang="en-US"/>
              <a:pPr>
                <a:defRPr/>
              </a:pPr>
              <a:t>‹#›</a:t>
            </a:fld>
            <a:endParaRPr lang="en-US"/>
          </a:p>
        </p:txBody>
      </p:sp>
    </p:spTree>
    <p:extLst>
      <p:ext uri="{BB962C8B-B14F-4D97-AF65-F5344CB8AC3E}">
        <p14:creationId xmlns:p14="http://schemas.microsoft.com/office/powerpoint/2010/main" val="260176021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sz="1200" b="0" i="0" kern="1200" dirty="0" smtClean="0">
                <a:solidFill>
                  <a:schemeClr val="tx1"/>
                </a:solidFill>
                <a:effectLst/>
                <a:latin typeface="+mn-lt"/>
                <a:ea typeface="+mn-ea"/>
                <a:cs typeface="+mn-cs"/>
              </a:rPr>
              <a:t>Closed loop medication management is a fully electronic medication management process, in which all relevant information is documented seamlessly.</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All the steps of the medication cycle are supported electronically – ordering, verifying, preparing and administering – with decision support where relevant. It’s all about safety.</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Closed loop medication management requires four things: an active medication order; an electronically-identified provider (nurse); a bar-coded drug; and an electronically-identified patient.</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Care providers will enter orders directly into the computer, so they’re transmitted directly to the pharmacy for verification and dispensing. The pharmacy will break down medications into single pre-measured doses, which are bar-coded. Most patients will also have bar-codes on their armbands. Each medication order will be linked to the patient’s bar-code and the medication bar-code. This is to make sure that the right patient gets the right dose of the right medication, at the right time and by the right route (oral, IV, etc.). Scanning the bar-codes will result in the right documentation being entered into the clinical information system.</a:t>
            </a:r>
          </a:p>
          <a:p>
            <a:endParaRPr lang="en-CA" sz="1200" b="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How else does it help patients?</a:t>
            </a:r>
          </a:p>
          <a:p>
            <a:endParaRPr lang="en-CA"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b="0" i="0" kern="1200" dirty="0" smtClean="0">
                <a:solidFill>
                  <a:schemeClr val="tx1"/>
                </a:solidFill>
                <a:effectLst/>
                <a:latin typeface="+mn-lt"/>
                <a:ea typeface="+mn-ea"/>
                <a:cs typeface="+mn-cs"/>
              </a:rPr>
              <a:t>No more legibility issues</a:t>
            </a:r>
          </a:p>
          <a:p>
            <a:pPr marL="171450" indent="-171450">
              <a:buFont typeface="Arial" panose="020B0604020202020204" pitchFamily="34" charset="0"/>
              <a:buChar char="•"/>
            </a:pPr>
            <a:r>
              <a:rPr lang="en-CA" sz="1200" b="0" i="0" kern="1200" dirty="0" smtClean="0">
                <a:solidFill>
                  <a:schemeClr val="tx1"/>
                </a:solidFill>
                <a:effectLst/>
                <a:latin typeface="+mn-lt"/>
                <a:ea typeface="+mn-ea"/>
                <a:cs typeface="+mn-cs"/>
              </a:rPr>
              <a:t>Reduced turnaround. </a:t>
            </a:r>
          </a:p>
          <a:p>
            <a:pPr marL="628650" lvl="1" indent="-171450">
              <a:buFont typeface="Arial" panose="020B0604020202020204" pitchFamily="34" charset="0"/>
              <a:buChar char="•"/>
            </a:pPr>
            <a:r>
              <a:rPr lang="en-CA" sz="1200" b="0" i="0" kern="1200" dirty="0" smtClean="0">
                <a:solidFill>
                  <a:schemeClr val="tx1"/>
                </a:solidFill>
                <a:effectLst/>
                <a:latin typeface="+mn-lt"/>
                <a:ea typeface="+mn-ea"/>
                <a:cs typeface="+mn-cs"/>
              </a:rPr>
              <a:t>At the moment, the medication order sits in a chart until it is faxed, and can sit on fax machines or desks until it’s picked up and processed. Closed loop medication management means clinicians will be able to receive and review orders online.</a:t>
            </a:r>
          </a:p>
          <a:p>
            <a:pPr>
              <a:spcBef>
                <a:spcPct val="0"/>
              </a:spcBef>
            </a:pPr>
            <a:endParaRPr lang="en-US" dirty="0"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748B67-715C-4048-B836-FC7C7E58D8EF}" type="slidenum">
              <a:rPr lang="en-CA"/>
              <a:pPr fontAlgn="base">
                <a:spcBef>
                  <a:spcPct val="0"/>
                </a:spcBef>
                <a:spcAft>
                  <a:spcPct val="0"/>
                </a:spcAft>
              </a:pPr>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pic>
        <p:nvPicPr>
          <p:cNvPr id="4" name="Picture 10" descr="CST-powerpoint-slide-interiors4.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7" descr="CST-logo-white.png"/>
          <p:cNvPicPr>
            <a:picLocks noChangeAspect="1"/>
          </p:cNvPicPr>
          <p:nvPr userDrawn="1"/>
        </p:nvPicPr>
        <p:blipFill>
          <a:blip r:embed="rId3"/>
          <a:srcRect/>
          <a:stretch>
            <a:fillRect/>
          </a:stretch>
        </p:blipFill>
        <p:spPr bwMode="auto">
          <a:xfrm>
            <a:off x="7469188" y="5976938"/>
            <a:ext cx="1657350" cy="835025"/>
          </a:xfrm>
          <a:prstGeom prst="rect">
            <a:avLst/>
          </a:prstGeom>
          <a:noFill/>
          <a:ln w="9525">
            <a:noFill/>
            <a:miter lim="800000"/>
            <a:headEnd/>
            <a:tailEnd/>
          </a:ln>
        </p:spPr>
      </p:pic>
      <p:sp>
        <p:nvSpPr>
          <p:cNvPr id="6" name="TextBox 8"/>
          <p:cNvSpPr txBox="1"/>
          <p:nvPr userDrawn="1"/>
        </p:nvSpPr>
        <p:spPr>
          <a:xfrm>
            <a:off x="317500" y="6484938"/>
            <a:ext cx="554038" cy="274637"/>
          </a:xfrm>
          <a:prstGeom prst="rect">
            <a:avLst/>
          </a:prstGeom>
          <a:noFill/>
        </p:spPr>
        <p:txBody>
          <a:bodyPr>
            <a:spAutoFit/>
          </a:bodyPr>
          <a:lstStyle/>
          <a:p>
            <a:pPr fontAlgn="auto">
              <a:spcBef>
                <a:spcPts val="0"/>
              </a:spcBef>
              <a:spcAft>
                <a:spcPts val="0"/>
              </a:spcAft>
              <a:defRPr/>
            </a:pPr>
            <a:fld id="{8E63D6E1-85B2-4878-910E-4BDEC5D4F749}" type="slidenum">
              <a:rPr lang="en-US" sz="1200">
                <a:solidFill>
                  <a:schemeClr val="bg2"/>
                </a:solidFill>
                <a:latin typeface="+mn-lt"/>
              </a:rPr>
              <a:pPr fontAlgn="auto">
                <a:spcBef>
                  <a:spcPts val="0"/>
                </a:spcBef>
                <a:spcAft>
                  <a:spcPts val="0"/>
                </a:spcAft>
                <a:defRPr/>
              </a:pPr>
              <a:t>‹#›</a:t>
            </a:fld>
            <a:endParaRPr lang="en-US" sz="1200" dirty="0">
              <a:solidFill>
                <a:schemeClr val="bg2"/>
              </a:solidFill>
              <a:latin typeface="+mn-lt"/>
            </a:endParaRPr>
          </a:p>
        </p:txBody>
      </p:sp>
      <p:sp>
        <p:nvSpPr>
          <p:cNvPr id="7" name="TextBox 9"/>
          <p:cNvSpPr txBox="1"/>
          <p:nvPr userDrawn="1"/>
        </p:nvSpPr>
        <p:spPr>
          <a:xfrm>
            <a:off x="5541963" y="6521450"/>
            <a:ext cx="2751137" cy="215900"/>
          </a:xfrm>
          <a:prstGeom prst="rect">
            <a:avLst/>
          </a:prstGeom>
          <a:noFill/>
        </p:spPr>
        <p:txBody>
          <a:bodyPr>
            <a:spAutoFit/>
          </a:bodyPr>
          <a:lstStyle/>
          <a:p>
            <a:pPr fontAlgn="auto">
              <a:spcBef>
                <a:spcPts val="0"/>
              </a:spcBef>
              <a:spcAft>
                <a:spcPts val="0"/>
              </a:spcAft>
              <a:defRPr/>
            </a:pPr>
            <a:r>
              <a:rPr lang="en-US" sz="800" dirty="0">
                <a:solidFill>
                  <a:srgbClr val="FFFFFF"/>
                </a:solidFill>
                <a:latin typeface="+mn-lt"/>
              </a:rPr>
              <a:t>A joint initiative of VCH, PHSA, and PHC</a:t>
            </a:r>
          </a:p>
        </p:txBody>
      </p:sp>
      <p:sp>
        <p:nvSpPr>
          <p:cNvPr id="8" name="TextBox 4"/>
          <p:cNvSpPr txBox="1"/>
          <p:nvPr userDrawn="1"/>
        </p:nvSpPr>
        <p:spPr>
          <a:xfrm>
            <a:off x="0" y="1528763"/>
            <a:ext cx="1077913" cy="846137"/>
          </a:xfrm>
          <a:prstGeom prst="rect">
            <a:avLst/>
          </a:prstGeom>
          <a:noFill/>
        </p:spPr>
        <p:txBody>
          <a:bodyPr lIns="0" tIns="0" rIns="0" bIns="0"/>
          <a:lstStyle/>
          <a:p>
            <a:pPr fontAlgn="auto">
              <a:spcBef>
                <a:spcPts val="0"/>
              </a:spcBef>
              <a:spcAft>
                <a:spcPts val="300"/>
              </a:spcAft>
              <a:defRPr/>
            </a:pPr>
            <a:endParaRPr lang="en-US" sz="1000" dirty="0">
              <a:latin typeface="+mn-lt"/>
            </a:endParaRPr>
          </a:p>
        </p:txBody>
      </p:sp>
      <p:sp>
        <p:nvSpPr>
          <p:cNvPr id="2" name="Title 1"/>
          <p:cNvSpPr>
            <a:spLocks noGrp="1"/>
          </p:cNvSpPr>
          <p:nvPr>
            <p:ph type="title"/>
          </p:nvPr>
        </p:nvSpPr>
        <p:spPr>
          <a:xfrm>
            <a:off x="381000" y="304800"/>
            <a:ext cx="8347075" cy="619125"/>
          </a:xfrm>
          <a:prstGeom prst="rect">
            <a:avLst/>
          </a:prstGeom>
        </p:spPr>
        <p:txBody>
          <a:bodyPr/>
          <a:lstStyle/>
          <a:p>
            <a:r>
              <a:rPr lang="en-US" noProof="0" smtClean="0"/>
              <a:t>Click to edit Master title style</a:t>
            </a:r>
            <a:endParaRPr lang="en-CA" noProof="0"/>
          </a:p>
        </p:txBody>
      </p:sp>
      <p:sp>
        <p:nvSpPr>
          <p:cNvPr id="3" name="Content Placeholder 2"/>
          <p:cNvSpPr>
            <a:spLocks noGrp="1"/>
          </p:cNvSpPr>
          <p:nvPr>
            <p:ph idx="1"/>
          </p:nvPr>
        </p:nvSpPr>
        <p:spPr>
          <a:xfrm>
            <a:off x="398463" y="1219200"/>
            <a:ext cx="8347075" cy="5008563"/>
          </a:xfrm>
          <a:prstGeom prst="rect">
            <a:avLst/>
          </a:prstGeom>
        </p:spPr>
        <p:txBody>
          <a:bodyPr/>
          <a:lstStyle>
            <a:lvl1pPr>
              <a:lnSpc>
                <a:spcPct val="100000"/>
              </a:lnSpc>
              <a:spcAft>
                <a:spcPts val="500"/>
              </a:spcAft>
              <a:defRPr sz="2000"/>
            </a:lvl1pPr>
            <a:lvl2pPr>
              <a:lnSpc>
                <a:spcPct val="100000"/>
              </a:lnSpc>
              <a:spcAft>
                <a:spcPts val="500"/>
              </a:spcAft>
              <a:defRPr sz="2000"/>
            </a:lvl2pPr>
            <a:lvl3pPr>
              <a:lnSpc>
                <a:spcPct val="100000"/>
              </a:lnSpc>
              <a:spcAft>
                <a:spcPts val="500"/>
              </a:spcAft>
              <a:buFont typeface="Arial" pitchFamily="34" charset="0"/>
              <a:buChar char="•"/>
              <a:defRPr sz="1800"/>
            </a:lvl3pPr>
            <a:lvl4pPr>
              <a:lnSpc>
                <a:spcPct val="100000"/>
              </a:lnSpc>
              <a:spcAft>
                <a:spcPts val="500"/>
              </a:spcAft>
              <a:defRPr sz="1800"/>
            </a:lvl4pPr>
            <a:lvl5pPr>
              <a:lnSpc>
                <a:spcPct val="100000"/>
              </a:lnSpc>
              <a:spcAft>
                <a:spcPts val="500"/>
              </a:spcAft>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9" name="Slide Number Placeholder 5"/>
          <p:cNvSpPr>
            <a:spLocks noGrp="1"/>
          </p:cNvSpPr>
          <p:nvPr>
            <p:ph type="sldNum" sz="quarter" idx="10"/>
          </p:nvPr>
        </p:nvSpPr>
        <p:spPr/>
        <p:txBody>
          <a:bodyPr/>
          <a:lstStyle>
            <a:lvl1pPr>
              <a:defRPr/>
            </a:lvl1pPr>
          </a:lstStyle>
          <a:p>
            <a:pPr>
              <a:defRPr/>
            </a:pPr>
            <a:fld id="{827E8AE2-DB27-4BBF-B4D9-54E8C13F4B36}" type="slidenum">
              <a:rPr lang="en-CA"/>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387350" y="6562725"/>
            <a:ext cx="374650" cy="153988"/>
          </a:xfrm>
          <a:prstGeom prst="rect">
            <a:avLst/>
          </a:prstGeom>
        </p:spPr>
        <p:txBody>
          <a:bodyPr/>
          <a:lstStyle>
            <a:lvl1pPr fontAlgn="auto">
              <a:spcBef>
                <a:spcPts val="0"/>
              </a:spcBef>
              <a:spcAft>
                <a:spcPts val="0"/>
              </a:spcAft>
              <a:defRPr>
                <a:latin typeface="+mn-lt"/>
              </a:defRPr>
            </a:lvl1pPr>
          </a:lstStyle>
          <a:p>
            <a:pPr>
              <a:defRPr/>
            </a:pPr>
            <a:fld id="{B9EB1483-181D-4209-A0C7-1EF3D2F8285E}"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653" r:id="rId1"/>
  </p:sldLayoutIdLst>
  <p:hf hdr="0" ftr="0" dt="0"/>
  <p:txStyles>
    <p:titleStyle>
      <a:lvl1pPr algn="l" defTabSz="457200" rtl="0" fontAlgn="base">
        <a:spcBef>
          <a:spcPct val="0"/>
        </a:spcBef>
        <a:spcAft>
          <a:spcPct val="0"/>
        </a:spcAft>
        <a:defRPr sz="2600" b="1" kern="1200">
          <a:solidFill>
            <a:schemeClr val="tx1"/>
          </a:solidFill>
          <a:latin typeface="+mj-lt"/>
          <a:ea typeface="+mj-ea"/>
          <a:cs typeface="+mj-cs"/>
        </a:defRPr>
      </a:lvl1pPr>
      <a:lvl2pPr algn="l" defTabSz="457200" rtl="0" fontAlgn="base">
        <a:spcBef>
          <a:spcPct val="0"/>
        </a:spcBef>
        <a:spcAft>
          <a:spcPct val="0"/>
        </a:spcAft>
        <a:defRPr sz="2600" b="1">
          <a:solidFill>
            <a:schemeClr val="tx1"/>
          </a:solidFill>
          <a:latin typeface="Arial" charset="0"/>
        </a:defRPr>
      </a:lvl2pPr>
      <a:lvl3pPr algn="l" defTabSz="457200" rtl="0" fontAlgn="base">
        <a:spcBef>
          <a:spcPct val="0"/>
        </a:spcBef>
        <a:spcAft>
          <a:spcPct val="0"/>
        </a:spcAft>
        <a:defRPr sz="2600" b="1">
          <a:solidFill>
            <a:schemeClr val="tx1"/>
          </a:solidFill>
          <a:latin typeface="Arial" charset="0"/>
        </a:defRPr>
      </a:lvl3pPr>
      <a:lvl4pPr algn="l" defTabSz="457200" rtl="0" fontAlgn="base">
        <a:spcBef>
          <a:spcPct val="0"/>
        </a:spcBef>
        <a:spcAft>
          <a:spcPct val="0"/>
        </a:spcAft>
        <a:defRPr sz="2600" b="1">
          <a:solidFill>
            <a:schemeClr val="tx1"/>
          </a:solidFill>
          <a:latin typeface="Arial" charset="0"/>
        </a:defRPr>
      </a:lvl4pPr>
      <a:lvl5pPr algn="l" defTabSz="457200" rtl="0" fontAlgn="base">
        <a:spcBef>
          <a:spcPct val="0"/>
        </a:spcBef>
        <a:spcAft>
          <a:spcPct val="0"/>
        </a:spcAft>
        <a:defRPr sz="2600" b="1">
          <a:solidFill>
            <a:schemeClr val="tx1"/>
          </a:solidFill>
          <a:latin typeface="Arial" charset="0"/>
        </a:defRPr>
      </a:lvl5pPr>
      <a:lvl6pPr marL="457200" algn="l" defTabSz="457200" rtl="0" fontAlgn="base">
        <a:spcBef>
          <a:spcPct val="0"/>
        </a:spcBef>
        <a:spcAft>
          <a:spcPct val="0"/>
        </a:spcAft>
        <a:defRPr sz="2600" b="1">
          <a:solidFill>
            <a:schemeClr val="tx1"/>
          </a:solidFill>
          <a:latin typeface="Arial" charset="0"/>
        </a:defRPr>
      </a:lvl6pPr>
      <a:lvl7pPr marL="914400" algn="l" defTabSz="457200" rtl="0" fontAlgn="base">
        <a:spcBef>
          <a:spcPct val="0"/>
        </a:spcBef>
        <a:spcAft>
          <a:spcPct val="0"/>
        </a:spcAft>
        <a:defRPr sz="2600" b="1">
          <a:solidFill>
            <a:schemeClr val="tx1"/>
          </a:solidFill>
          <a:latin typeface="Arial" charset="0"/>
        </a:defRPr>
      </a:lvl7pPr>
      <a:lvl8pPr marL="1371600" algn="l" defTabSz="457200" rtl="0" fontAlgn="base">
        <a:spcBef>
          <a:spcPct val="0"/>
        </a:spcBef>
        <a:spcAft>
          <a:spcPct val="0"/>
        </a:spcAft>
        <a:defRPr sz="2600" b="1">
          <a:solidFill>
            <a:schemeClr val="tx1"/>
          </a:solidFill>
          <a:latin typeface="Arial" charset="0"/>
        </a:defRPr>
      </a:lvl8pPr>
      <a:lvl9pPr marL="1828800" algn="l" defTabSz="457200" rtl="0" fontAlgn="base">
        <a:spcBef>
          <a:spcPct val="0"/>
        </a:spcBef>
        <a:spcAft>
          <a:spcPct val="0"/>
        </a:spcAft>
        <a:defRPr sz="2600" b="1">
          <a:solidFill>
            <a:schemeClr val="tx1"/>
          </a:solidFill>
          <a:latin typeface="Arial" charset="0"/>
        </a:defRPr>
      </a:lvl9pPr>
    </p:titleStyle>
    <p:bodyStyle>
      <a:lvl1pPr algn="l" defTabSz="457200" rtl="0" fontAlgn="base">
        <a:spcBef>
          <a:spcPts val="1000"/>
        </a:spcBef>
        <a:spcAft>
          <a:spcPts val="400"/>
        </a:spcAft>
        <a:buFont typeface="Arial" charset="0"/>
        <a:defRPr sz="1400" kern="1200">
          <a:solidFill>
            <a:srgbClr val="4F504F"/>
          </a:solidFill>
          <a:latin typeface="+mn-lt"/>
          <a:ea typeface="+mn-ea"/>
          <a:cs typeface="+mn-cs"/>
        </a:defRPr>
      </a:lvl1pPr>
      <a:lvl2pPr marL="179388" indent="-179388" algn="l" defTabSz="457200" rtl="0" fontAlgn="base">
        <a:spcBef>
          <a:spcPts val="1000"/>
        </a:spcBef>
        <a:spcAft>
          <a:spcPts val="400"/>
        </a:spcAft>
        <a:buFont typeface="Arial" charset="0"/>
        <a:buChar char="•"/>
        <a:defRPr sz="1400" kern="1200">
          <a:solidFill>
            <a:srgbClr val="4F504F"/>
          </a:solidFill>
          <a:latin typeface="+mn-lt"/>
          <a:ea typeface="+mn-ea"/>
          <a:cs typeface="+mn-cs"/>
        </a:defRPr>
      </a:lvl2pPr>
      <a:lvl3pPr marL="179388" indent="-179388" algn="l" defTabSz="457200" rtl="0" fontAlgn="base">
        <a:spcBef>
          <a:spcPts val="1000"/>
        </a:spcBef>
        <a:spcAft>
          <a:spcPts val="400"/>
        </a:spcAft>
        <a:buSzPct val="100000"/>
        <a:buFont typeface="Lucida Grande"/>
        <a:buChar char="-"/>
        <a:defRPr sz="1400" kern="1200">
          <a:solidFill>
            <a:srgbClr val="4F504F"/>
          </a:solidFill>
          <a:latin typeface="+mn-lt"/>
          <a:ea typeface="+mn-ea"/>
          <a:cs typeface="+mn-cs"/>
        </a:defRPr>
      </a:lvl3pPr>
      <a:lvl4pPr algn="l" defTabSz="457200" rtl="0" fontAlgn="base">
        <a:spcBef>
          <a:spcPts val="1000"/>
        </a:spcBef>
        <a:spcAft>
          <a:spcPts val="400"/>
        </a:spcAft>
        <a:buFont typeface="Arial" charset="0"/>
        <a:defRPr b="1" kern="1200">
          <a:solidFill>
            <a:srgbClr val="4F504F"/>
          </a:solidFill>
          <a:latin typeface="+mn-lt"/>
          <a:ea typeface="+mn-ea"/>
          <a:cs typeface="+mn-cs"/>
        </a:defRPr>
      </a:lvl4pPr>
      <a:lvl5pPr algn="l" defTabSz="457200" rtl="0" fontAlgn="base">
        <a:spcBef>
          <a:spcPts val="1000"/>
        </a:spcBef>
        <a:spcAft>
          <a:spcPts val="400"/>
        </a:spcAft>
        <a:buSzPct val="100000"/>
        <a:buFont typeface="Arial" charset="0"/>
        <a:defRPr sz="3200" kern="1200">
          <a:solidFill>
            <a:srgbClr val="4F504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bwMode="auto">
          <a:xfrm>
            <a:off x="381000" y="160125"/>
            <a:ext cx="8347075" cy="619125"/>
          </a:xfrm>
          <a:noFill/>
          <a:ln>
            <a:miter lim="800000"/>
            <a:headEnd/>
            <a:tailEnd/>
          </a:ln>
        </p:spPr>
        <p:txBody>
          <a:bodyPr vert="horz" wrap="square" lIns="91440" tIns="45720" rIns="91440" bIns="45720" numCol="1" anchor="t" anchorCtr="0" compatLnSpc="1">
            <a:prstTxWarp prst="textNoShape">
              <a:avLst/>
            </a:prstTxWarp>
          </a:bodyPr>
          <a:lstStyle/>
          <a:p>
            <a:pPr algn="ctr"/>
            <a:r>
              <a:rPr lang="en-US" dirty="0" smtClean="0">
                <a:latin typeface="Arial" charset="0"/>
              </a:rPr>
              <a:t>Closed Loop Medication Management System</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38324" y="619679"/>
            <a:ext cx="5229225" cy="543663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ST colours">
      <a:dk1>
        <a:srgbClr val="00458C"/>
      </a:dk1>
      <a:lt1>
        <a:srgbClr val="4F504F"/>
      </a:lt1>
      <a:dk2>
        <a:srgbClr val="272726"/>
      </a:dk2>
      <a:lt2>
        <a:srgbClr val="FFFFFF"/>
      </a:lt2>
      <a:accent1>
        <a:srgbClr val="FFFFFF"/>
      </a:accent1>
      <a:accent2>
        <a:srgbClr val="C4D92E"/>
      </a:accent2>
      <a:accent3>
        <a:srgbClr val="4F504F"/>
      </a:accent3>
      <a:accent4>
        <a:srgbClr val="272726"/>
      </a:accent4>
      <a:accent5>
        <a:srgbClr val="BD611C"/>
      </a:accent5>
      <a:accent6>
        <a:srgbClr val="A49F93"/>
      </a:accent6>
      <a:hlink>
        <a:srgbClr val="B1B2B1"/>
      </a:hlink>
      <a:folHlink>
        <a:srgbClr val="B2B4B2"/>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indent="0" algn="l">
          <a:defRPr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ACCDFE35B84891D500AD3360080E" ma:contentTypeVersion="0" ma:contentTypeDescription="Create a new document." ma:contentTypeScope="" ma:versionID="3acf476c25f34032960f683941c252e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CE88407-F330-4DA8-BFF2-E546E85657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0A8B368-4662-479F-9F26-64C65047DCF5}">
  <ds:schemaRefs>
    <ds:schemaRef ds:uri="http://schemas.microsoft.com/sharepoint/v3/contenttype/forms"/>
  </ds:schemaRefs>
</ds:datastoreItem>
</file>

<file path=customXml/itemProps3.xml><?xml version="1.0" encoding="utf-8"?>
<ds:datastoreItem xmlns:ds="http://schemas.openxmlformats.org/officeDocument/2006/customXml" ds:itemID="{1328C195-02F9-48FF-BE2F-2AB29DCE61D1}">
  <ds:schemaRefs>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1428</TotalTime>
  <Words>259</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Closed Loop Medication Management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Phillips</dc:creator>
  <cp:lastModifiedBy>Hartnup, Ruth (CST) [VC]</cp:lastModifiedBy>
  <cp:revision>168</cp:revision>
  <dcterms:created xsi:type="dcterms:W3CDTF">2013-10-08T22:24:56Z</dcterms:created>
  <dcterms:modified xsi:type="dcterms:W3CDTF">2015-09-29T22:12:23Z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0x0101006364ACCDFE35B84891D500AD3360080E</vt:lpwstr>
  </property>
</Properties>
</file>